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3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B35C7-84F5-4E7B-94A7-1ECFF900A133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BD523-AB3B-4BAF-9F33-F0154F27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6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BD523-AB3B-4BAF-9F33-F0154F27B9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68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BD523-AB3B-4BAF-9F33-F0154F27B9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18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BD523-AB3B-4BAF-9F33-F0154F27B9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BD523-AB3B-4BAF-9F33-F0154F27B9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06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ball+courts&amp;rlz=1C1GGRV_enUS760US760&amp;source=lnms&amp;tbm=isch&amp;sa=X&amp;ved=0ahUKEwjIx-nI4LfaAhXKrVkKHaGqBQgQ_AUICygC&amp;biw=1440&amp;bih=769&amp;safe=active&amp;ssui=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esoamerican_ballgam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243504"/>
          </a:xfrm>
        </p:spPr>
        <p:txBody>
          <a:bodyPr/>
          <a:lstStyle/>
          <a:p>
            <a:r>
              <a:rPr lang="en-US" sz="6600" dirty="0" smtClean="0">
                <a:latin typeface="Arial Black" panose="020B0A04020102020204" pitchFamily="34" charset="0"/>
              </a:rPr>
              <a:t>Mayan Society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3031959"/>
            <a:ext cx="6831673" cy="609600"/>
          </a:xfrm>
        </p:spPr>
        <p:txBody>
          <a:bodyPr/>
          <a:lstStyle/>
          <a:p>
            <a:r>
              <a:rPr lang="en-US" dirty="0" smtClean="0"/>
              <a:t>Taylor/</a:t>
            </a:r>
            <a:r>
              <a:rPr lang="en-US" dirty="0" err="1" smtClean="0"/>
              <a:t>Domerese</a:t>
            </a:r>
            <a:endParaRPr lang="en-US" dirty="0"/>
          </a:p>
        </p:txBody>
      </p:sp>
      <p:pic>
        <p:nvPicPr>
          <p:cNvPr id="1026" name="Picture 2" descr="Image result for mayan child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659" y="2410206"/>
            <a:ext cx="25431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998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36621"/>
            <a:ext cx="9601200" cy="918411"/>
          </a:xfrm>
        </p:spPr>
        <p:txBody>
          <a:bodyPr/>
          <a:lstStyle/>
          <a:p>
            <a:pPr algn="ctr"/>
            <a:r>
              <a:rPr lang="en-US" b="1" dirty="0" smtClean="0"/>
              <a:t>Mayan Inventions/Creations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55032"/>
            <a:ext cx="9954126" cy="47123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hlinkClick r:id="rId2"/>
              </a:rPr>
              <a:t>Ball Courts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Calendar System (Mayan Calendar)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Their own writing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Rubber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Road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88495"/>
            <a:ext cx="9601200" cy="886326"/>
          </a:xfrm>
        </p:spPr>
        <p:txBody>
          <a:bodyPr/>
          <a:lstStyle/>
          <a:p>
            <a:pPr algn="ctr"/>
            <a:r>
              <a:rPr lang="en-US" b="1" dirty="0" smtClean="0"/>
              <a:t>Test your knowledge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72126"/>
            <a:ext cx="9601200" cy="42952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Most important quality for children to have was common sense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hlinkClick r:id="rId2" action="ppaction://hlinksldjump"/>
              </a:rPr>
              <a:t>True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hlinkClick r:id="rId3" action="ppaction://hlinksldjump"/>
              </a:rPr>
              <a:t>False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The children that went to school were from important and wealthy families.</a:t>
            </a:r>
          </a:p>
          <a:p>
            <a:pPr marL="0" indent="0">
              <a:buNone/>
            </a:pPr>
            <a:r>
              <a:rPr lang="en-US" b="1" dirty="0" smtClean="0">
                <a:hlinkClick r:id="rId4" action="ppaction://hlinksldjump"/>
              </a:rPr>
              <a:t>True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hlinkClick r:id="rId3" action="ppaction://hlinksldjump"/>
              </a:rPr>
              <a:t>False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899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4537"/>
            <a:ext cx="9601200" cy="934453"/>
          </a:xfrm>
        </p:spPr>
        <p:txBody>
          <a:bodyPr/>
          <a:lstStyle/>
          <a:p>
            <a:pPr algn="ctr"/>
            <a:r>
              <a:rPr lang="en-US" b="1" dirty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38990"/>
            <a:ext cx="9601200" cy="472841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 a caste system, you can marry who you want and have any job you wish.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True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False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Which of these foods did the Mayans not eat, according to your notes?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Chilies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Beans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Squash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Hamburgers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4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4536"/>
            <a:ext cx="9601200" cy="741948"/>
          </a:xfrm>
        </p:spPr>
        <p:txBody>
          <a:bodyPr/>
          <a:lstStyle/>
          <a:p>
            <a:pPr algn="ctr"/>
            <a:r>
              <a:rPr lang="en-US" b="1" dirty="0"/>
              <a:t>Test your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46484"/>
            <a:ext cx="9601200" cy="54382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Mayan women could divorce only if: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They paid a tax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Their husband allowed it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Their father allowed it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They promised not to marry again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Mayan Cities were usually at war.</a:t>
            </a:r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True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False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In Mayan religion, the underworld was:</a:t>
            </a:r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Where demons lived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Areas south of the Mayans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A place where Mayans worshiped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Where Mayans farmed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4589"/>
            <a:ext cx="9601200" cy="5642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 smtClean="0"/>
              <a:t>You Are Correct!</a:t>
            </a:r>
            <a:endParaRPr lang="en-US" sz="6000" b="1" dirty="0"/>
          </a:p>
        </p:txBody>
      </p:sp>
      <p:sp>
        <p:nvSpPr>
          <p:cNvPr id="4" name="Action Button: Forward or Next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4828381" y="3360905"/>
            <a:ext cx="2687638" cy="1692275"/>
          </a:xfrm>
          <a:prstGeom prst="actionButtonForwardNext">
            <a:avLst/>
          </a:prstGeom>
          <a:gradFill rotWithShape="1">
            <a:gsLst>
              <a:gs pos="0">
                <a:srgbClr val="3F6899"/>
              </a:gs>
              <a:gs pos="30000">
                <a:srgbClr val="467ABA"/>
              </a:gs>
              <a:gs pos="45000">
                <a:srgbClr val="4580C7"/>
              </a:gs>
              <a:gs pos="55000">
                <a:srgbClr val="4580C7"/>
              </a:gs>
              <a:gs pos="73000">
                <a:srgbClr val="467ABA"/>
              </a:gs>
              <a:gs pos="100000">
                <a:srgbClr val="3F6899"/>
              </a:gs>
            </a:gsLst>
            <a:lin ang="9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41909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41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4589"/>
            <a:ext cx="9601200" cy="5642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 smtClean="0"/>
              <a:t>You Are Correct!</a:t>
            </a:r>
            <a:endParaRPr lang="en-US" sz="6000" b="1" dirty="0"/>
          </a:p>
        </p:txBody>
      </p:sp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950" y="3486192"/>
            <a:ext cx="2810500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6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4589"/>
            <a:ext cx="9601200" cy="5642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 smtClean="0"/>
              <a:t>You Are Correct!</a:t>
            </a:r>
            <a:endParaRPr lang="en-US" sz="6000" b="1" dirty="0"/>
          </a:p>
        </p:txBody>
      </p:sp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950" y="3582444"/>
            <a:ext cx="2810500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4589"/>
            <a:ext cx="9601200" cy="5642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 smtClean="0"/>
              <a:t>You Are Correct!</a:t>
            </a:r>
            <a:endParaRPr lang="en-US" sz="6000" b="1" dirty="0"/>
          </a:p>
        </p:txBody>
      </p:sp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950" y="3582444"/>
            <a:ext cx="2810500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4589"/>
            <a:ext cx="9601200" cy="5642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 smtClean="0"/>
              <a:t>You Are Correct!</a:t>
            </a:r>
            <a:endParaRPr lang="en-US" sz="6000" b="1" dirty="0"/>
          </a:p>
        </p:txBody>
      </p:sp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950" y="3582444"/>
            <a:ext cx="2810500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4589"/>
            <a:ext cx="9601200" cy="5642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 smtClean="0"/>
              <a:t>You Are Correct!</a:t>
            </a:r>
            <a:endParaRPr lang="en-US" sz="6000" b="1" dirty="0"/>
          </a:p>
        </p:txBody>
      </p:sp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950" y="3582444"/>
            <a:ext cx="2810500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6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29389"/>
            <a:ext cx="9601200" cy="5338011"/>
          </a:xfrm>
        </p:spPr>
        <p:txBody>
          <a:bodyPr>
            <a:normAutofit/>
          </a:bodyPr>
          <a:lstStyle/>
          <a:p>
            <a:r>
              <a:rPr lang="en-US" altLang="en-US" dirty="0"/>
              <a:t>Content Area: Social Studies</a:t>
            </a:r>
          </a:p>
          <a:p>
            <a:pPr>
              <a:buNone/>
            </a:pPr>
            <a:endParaRPr lang="en-US" altLang="en-US" dirty="0"/>
          </a:p>
          <a:p>
            <a:r>
              <a:rPr lang="en-US" altLang="en-US" dirty="0"/>
              <a:t>Grade Level: 7</a:t>
            </a:r>
          </a:p>
          <a:p>
            <a:pPr>
              <a:buNone/>
            </a:pPr>
            <a:endParaRPr lang="en-US" altLang="en-US" dirty="0"/>
          </a:p>
          <a:p>
            <a:r>
              <a:rPr lang="en-US" altLang="en-US" dirty="0"/>
              <a:t>Goal: I can describe the diverse characteristics of early civilization in the Americas by comparing and contrasting American Indian civilizations and societies such as the Maya, Aztec, and Inca.</a:t>
            </a:r>
          </a:p>
          <a:p>
            <a:r>
              <a:rPr lang="en-US" altLang="en-US" dirty="0" smtClean="0"/>
              <a:t>Success Criteria: </a:t>
            </a:r>
            <a:r>
              <a:rPr lang="en-US" altLang="en-US" dirty="0"/>
              <a:t>Given information about life in the Aztec culture, students will answer questions with 80% accuracy.</a:t>
            </a:r>
          </a:p>
          <a:p>
            <a:endParaRPr lang="en-US" altLang="en-US" dirty="0"/>
          </a:p>
          <a:p>
            <a:r>
              <a:rPr lang="en-US" altLang="en-US" dirty="0"/>
              <a:t>W4.3.2—State proposed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34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4589"/>
            <a:ext cx="9601200" cy="5642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 smtClean="0"/>
              <a:t>You Are Correct!</a:t>
            </a:r>
            <a:endParaRPr lang="en-US" sz="6000" b="1" dirty="0"/>
          </a:p>
        </p:txBody>
      </p:sp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950" y="3582444"/>
            <a:ext cx="2810500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6673"/>
            <a:ext cx="9601200" cy="6224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 err="1" smtClean="0"/>
              <a:t>Haha</a:t>
            </a:r>
            <a:r>
              <a:rPr lang="en-US" sz="5400" b="1" dirty="0" smtClean="0"/>
              <a:t>!  You are Funny, Try Again!</a:t>
            </a:r>
            <a:endParaRPr lang="en-US" sz="5400" b="1" dirty="0"/>
          </a:p>
        </p:txBody>
      </p:sp>
      <p:pic>
        <p:nvPicPr>
          <p:cNvPr id="5" name="Picture 4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473" y="4149859"/>
            <a:ext cx="2365453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6673"/>
            <a:ext cx="9601200" cy="6224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/>
              <a:t>You are Finished!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439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199" y="926755"/>
            <a:ext cx="4744286" cy="59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4957010" y="1668380"/>
            <a:ext cx="802105" cy="737936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41095" y="128337"/>
            <a:ext cx="8662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Mayan Location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077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1284" y="304800"/>
            <a:ext cx="10154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Mayan Children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0653" y="1155032"/>
            <a:ext cx="10523621" cy="5763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E</a:t>
            </a:r>
            <a:r>
              <a:rPr lang="en-US" sz="1900" dirty="0" smtClean="0"/>
              <a:t>ncouraged </a:t>
            </a:r>
            <a:r>
              <a:rPr lang="en-US" sz="1900" dirty="0"/>
              <a:t>to be independent, self-confident and to develop the ability to make decisions</a:t>
            </a:r>
            <a:r>
              <a:rPr lang="en-US" sz="19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M</a:t>
            </a:r>
            <a:r>
              <a:rPr lang="en-US" sz="1900" dirty="0" smtClean="0"/>
              <a:t>ost </a:t>
            </a:r>
            <a:r>
              <a:rPr lang="en-US" sz="1900" dirty="0"/>
              <a:t>important quality for children to have was common sense</a:t>
            </a:r>
            <a:r>
              <a:rPr lang="en-US" sz="19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 smtClean="0"/>
              <a:t>Learned </a:t>
            </a:r>
            <a:r>
              <a:rPr lang="en-US" sz="1900" dirty="0"/>
              <a:t>skills by shadowing their </a:t>
            </a:r>
            <a:r>
              <a:rPr lang="en-US" sz="1900" dirty="0" smtClean="0"/>
              <a:t>parents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b="1" dirty="0" smtClean="0"/>
              <a:t>GIRLS:</a:t>
            </a:r>
            <a:r>
              <a:rPr lang="en-US" sz="1900" dirty="0" smtClean="0"/>
              <a:t> </a:t>
            </a:r>
            <a:r>
              <a:rPr lang="en-US" sz="1900" dirty="0"/>
              <a:t>were expected to do household duties such as cleaning, </a:t>
            </a:r>
            <a:r>
              <a:rPr lang="en-US" sz="1900" dirty="0" smtClean="0"/>
              <a:t>sewing, washing, look </a:t>
            </a:r>
            <a:r>
              <a:rPr lang="en-US" sz="1900" dirty="0"/>
              <a:t>after the children and animals</a:t>
            </a:r>
            <a:r>
              <a:rPr lang="en-US" sz="1900" dirty="0" smtClean="0"/>
              <a:t>.</a:t>
            </a:r>
            <a:r>
              <a:rPr lang="en-US" sz="1900" dirty="0"/>
              <a:t> </a:t>
            </a:r>
            <a:endParaRPr lang="en-US" sz="19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b="1" dirty="0" smtClean="0"/>
              <a:t>BOYS:</a:t>
            </a:r>
            <a:r>
              <a:rPr lang="en-US" sz="1900" dirty="0" smtClean="0"/>
              <a:t> Help </a:t>
            </a:r>
            <a:r>
              <a:rPr lang="en-US" sz="1900" dirty="0"/>
              <a:t>their fathers. </a:t>
            </a:r>
            <a:r>
              <a:rPr lang="en-US" sz="1900" dirty="0" smtClean="0"/>
              <a:t>When </a:t>
            </a:r>
            <a:r>
              <a:rPr lang="en-US" sz="1900" dirty="0"/>
              <a:t>boys reached four or five the dad would start training the boys to help with farming crops and also to hunt</a:t>
            </a:r>
            <a:r>
              <a:rPr lang="en-US" sz="19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When the children were 15 they were expected to be independent</a:t>
            </a:r>
            <a:r>
              <a:rPr lang="en-US" sz="19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/>
              <a:t>C</a:t>
            </a:r>
            <a:r>
              <a:rPr lang="en-US" sz="1900" dirty="0" smtClean="0"/>
              <a:t>hildren </a:t>
            </a:r>
            <a:r>
              <a:rPr lang="en-US" sz="1900" dirty="0"/>
              <a:t>only went to an actual school if they came from a important, wealthy family</a:t>
            </a:r>
            <a:r>
              <a:rPr lang="en-US" sz="19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 smtClean="0"/>
              <a:t>Children </a:t>
            </a:r>
            <a:r>
              <a:rPr lang="en-US" altLang="en-US" sz="1900" dirty="0"/>
              <a:t>played </a:t>
            </a:r>
            <a:r>
              <a:rPr lang="en-US" altLang="en-US" sz="1900" dirty="0" err="1">
                <a:hlinkClick r:id="rId2"/>
              </a:rPr>
              <a:t>tlachtli</a:t>
            </a:r>
            <a:r>
              <a:rPr lang="en-US" altLang="en-US" sz="1900" dirty="0"/>
              <a:t>, a ball game for teams similar to a combination of basketball and </a:t>
            </a:r>
            <a:r>
              <a:rPr lang="en-US" altLang="en-US" sz="1900" dirty="0" smtClean="0"/>
              <a:t>soccer like the Aztecs did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739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36621"/>
            <a:ext cx="9601200" cy="870284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Mayan Social Classes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06905"/>
            <a:ext cx="9601200" cy="4760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The social structure in the Maya Empire was </a:t>
            </a:r>
            <a:r>
              <a:rPr lang="en-US" dirty="0" smtClean="0">
                <a:latin typeface="+mj-lt"/>
              </a:rPr>
              <a:t>set, which makes it a </a:t>
            </a:r>
            <a:r>
              <a:rPr lang="en-US" b="1" dirty="0" smtClean="0">
                <a:latin typeface="+mj-lt"/>
              </a:rPr>
              <a:t>Caste System</a:t>
            </a:r>
            <a:r>
              <a:rPr lang="en-US" dirty="0" smtClean="0">
                <a:latin typeface="+mj-lt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+mj-lt"/>
              </a:rPr>
              <a:t>It </a:t>
            </a:r>
            <a:r>
              <a:rPr lang="en-US" dirty="0">
                <a:latin typeface="+mj-lt"/>
              </a:rPr>
              <a:t>was very difficult to move upwards. </a:t>
            </a: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+mj-lt"/>
              </a:rPr>
              <a:t>Status </a:t>
            </a:r>
            <a:r>
              <a:rPr lang="en-US" dirty="0">
                <a:latin typeface="+mj-lt"/>
              </a:rPr>
              <a:t>was usually hereditary. Occupations for Maya men was limited to their father's </a:t>
            </a:r>
            <a:r>
              <a:rPr lang="en-US" dirty="0" smtClean="0">
                <a:latin typeface="+mj-lt"/>
              </a:rPr>
              <a:t>occupation (Ex. If </a:t>
            </a:r>
            <a:r>
              <a:rPr lang="en-US" dirty="0">
                <a:latin typeface="+mj-lt"/>
              </a:rPr>
              <a:t>your father was a farmer, you were a </a:t>
            </a:r>
            <a:r>
              <a:rPr lang="en-US" dirty="0" smtClean="0">
                <a:latin typeface="+mj-lt"/>
              </a:rPr>
              <a:t>farmer).</a:t>
            </a:r>
            <a:r>
              <a:rPr lang="en-US" dirty="0">
                <a:latin typeface="+mj-lt"/>
              </a:rPr>
              <a:t> Maya women could not marry outside their social class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+mj-lt"/>
              </a:rPr>
              <a:t>Mayan Social Structure: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u="sng" dirty="0" smtClean="0">
                <a:latin typeface="+mj-lt"/>
              </a:rPr>
              <a:t>High Caste: </a:t>
            </a:r>
            <a:r>
              <a:rPr lang="en-US" dirty="0" smtClean="0">
                <a:latin typeface="+mj-lt"/>
              </a:rPr>
              <a:t>Rulers, Nobles, and Priests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u="sng" dirty="0" smtClean="0">
                <a:latin typeface="+mj-lt"/>
              </a:rPr>
              <a:t>Middle Caste: </a:t>
            </a:r>
            <a:r>
              <a:rPr lang="en-US" dirty="0" smtClean="0">
                <a:latin typeface="+mj-lt"/>
              </a:rPr>
              <a:t>Businessmen, Merchants, Soldiers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u="sng" dirty="0" smtClean="0">
                <a:latin typeface="+mj-lt"/>
              </a:rPr>
              <a:t>Low Caste: </a:t>
            </a:r>
            <a:r>
              <a:rPr lang="en-US" dirty="0" smtClean="0">
                <a:latin typeface="+mj-lt"/>
              </a:rPr>
              <a:t>Famers, Slaves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http://mayas.mrdonn.org/socialstructure.html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72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338"/>
            <a:ext cx="9601200" cy="790074"/>
          </a:xfrm>
        </p:spPr>
        <p:txBody>
          <a:bodyPr/>
          <a:lstStyle/>
          <a:p>
            <a:pPr algn="ctr"/>
            <a:r>
              <a:rPr lang="en-US" b="1" dirty="0" smtClean="0"/>
              <a:t>Mayan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50412"/>
            <a:ext cx="9601200" cy="4391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</a:t>
            </a:r>
            <a:r>
              <a:rPr lang="en-US" dirty="0" smtClean="0"/>
              <a:t>unted </a:t>
            </a:r>
            <a:r>
              <a:rPr lang="en-US" dirty="0"/>
              <a:t>wild turkey, deer, ducks, and even monkey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Fish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Eggs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Maize (corn) was most important—to make tortillas and bread.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Squash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Sweet Potatoes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Chilies</a:t>
            </a:r>
            <a:endParaRPr lang="en-US" dirty="0"/>
          </a:p>
        </p:txBody>
      </p:sp>
      <p:sp>
        <p:nvSpPr>
          <p:cNvPr id="4" name="AutoShape 2" descr="Image resul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512970"/>
            <a:ext cx="2165684" cy="2345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573" y="4635543"/>
            <a:ext cx="3114271" cy="22224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133" y="4635544"/>
            <a:ext cx="5287726" cy="222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9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6410"/>
            <a:ext cx="9601200" cy="838200"/>
          </a:xfrm>
        </p:spPr>
        <p:txBody>
          <a:bodyPr/>
          <a:lstStyle/>
          <a:p>
            <a:pPr algn="ctr"/>
            <a:r>
              <a:rPr lang="en-US" b="1" dirty="0" smtClean="0"/>
              <a:t>Mayan Women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4609"/>
            <a:ext cx="9601200" cy="52136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</a:t>
            </a:r>
            <a:r>
              <a:rPr lang="en-US" dirty="0" smtClean="0"/>
              <a:t>articipated </a:t>
            </a:r>
            <a:r>
              <a:rPr lang="en-US" dirty="0"/>
              <a:t>in government, politics, economics, and farming.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</a:t>
            </a:r>
            <a:r>
              <a:rPr lang="en-US" dirty="0" smtClean="0"/>
              <a:t>elped </a:t>
            </a:r>
            <a:r>
              <a:rPr lang="en-US" dirty="0"/>
              <a:t>ready their men for </a:t>
            </a:r>
            <a:r>
              <a:rPr lang="en-US" dirty="0" smtClean="0"/>
              <a:t>battle.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charge </a:t>
            </a:r>
            <a:r>
              <a:rPr lang="en-US" dirty="0"/>
              <a:t>of cooking the daily meals, which usually were composed of </a:t>
            </a:r>
            <a:r>
              <a:rPr lang="en-US" dirty="0" smtClean="0"/>
              <a:t>maize (corn), </a:t>
            </a:r>
            <a:r>
              <a:rPr lang="en-US" dirty="0"/>
              <a:t>beans, and </a:t>
            </a:r>
            <a:r>
              <a:rPr lang="en-US" dirty="0" smtClean="0"/>
              <a:t>squash.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Farmers </a:t>
            </a:r>
            <a:r>
              <a:rPr lang="en-US" dirty="0"/>
              <a:t>wives made their own clothes by weaving and spinning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Were </a:t>
            </a:r>
            <a:r>
              <a:rPr lang="en-US" dirty="0"/>
              <a:t>restricted to their social </a:t>
            </a:r>
            <a:r>
              <a:rPr lang="en-US" dirty="0" smtClean="0"/>
              <a:t>level (Caste System).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ould </a:t>
            </a:r>
            <a:r>
              <a:rPr lang="en-US" dirty="0"/>
              <a:t>not inherit from their parents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a daughter married, she had to leave home immediately and live with her husband's parents until her first child was born.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Women could get a divorce and return home if her father would allow her to do so.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Marriages were arranged, and a new husband would be found for her, like it or not.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http://mayas.mrdonn.org/women.html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8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0578"/>
            <a:ext cx="9601200" cy="966538"/>
          </a:xfrm>
        </p:spPr>
        <p:txBody>
          <a:bodyPr/>
          <a:lstStyle/>
          <a:p>
            <a:pPr algn="ctr"/>
            <a:r>
              <a:rPr lang="en-US" b="1" dirty="0" smtClean="0"/>
              <a:t>Mayan War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05987" y="2411964"/>
            <a:ext cx="2333625" cy="4286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8147" y="1187116"/>
            <a:ext cx="8855242" cy="3367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Warriors spent their life training to be better warriors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ities </a:t>
            </a:r>
            <a:r>
              <a:rPr lang="en-US" dirty="0"/>
              <a:t>were often at war with each </a:t>
            </a:r>
            <a:r>
              <a:rPr lang="en-US" dirty="0" smtClean="0"/>
              <a:t>other.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D</a:t>
            </a:r>
            <a:r>
              <a:rPr lang="en-US" dirty="0" smtClean="0"/>
              <a:t>id </a:t>
            </a:r>
            <a:r>
              <a:rPr lang="en-US" dirty="0"/>
              <a:t>not use metal </a:t>
            </a:r>
            <a:r>
              <a:rPr lang="en-US" dirty="0" smtClean="0"/>
              <a:t>weapons, but stone and wood weapons.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ought </a:t>
            </a:r>
            <a:r>
              <a:rPr lang="en-US" dirty="0"/>
              <a:t>battles only during the </a:t>
            </a:r>
            <a:r>
              <a:rPr lang="en-US" dirty="0" smtClean="0"/>
              <a:t>day. </a:t>
            </a:r>
            <a:r>
              <a:rPr lang="en-US" dirty="0"/>
              <a:t>T</a:t>
            </a:r>
            <a:r>
              <a:rPr lang="en-US" dirty="0" smtClean="0"/>
              <a:t>emporary </a:t>
            </a:r>
            <a:r>
              <a:rPr lang="en-US" dirty="0"/>
              <a:t>peace was called each night.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Battles went until </a:t>
            </a:r>
            <a:r>
              <a:rPr lang="en-US" dirty="0"/>
              <a:t>the leader of one army was hurt or killed. Once that happened, the battle was over. 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L</a:t>
            </a:r>
            <a:r>
              <a:rPr lang="en-US" dirty="0" smtClean="0"/>
              <a:t>osers </a:t>
            </a:r>
            <a:r>
              <a:rPr lang="en-US" dirty="0"/>
              <a:t>had to pay a tribute to the </a:t>
            </a:r>
            <a:r>
              <a:rPr lang="en-US" dirty="0" smtClean="0"/>
              <a:t>winners--</a:t>
            </a:r>
            <a:r>
              <a:rPr lang="en-US" dirty="0"/>
              <a:t>including goods, people, textiles, gold, silver, copper, and </a:t>
            </a:r>
            <a:r>
              <a:rPr lang="en-US" dirty="0" smtClean="0"/>
              <a:t>salt.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http://mayas.mrdonn.org/warriors.html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8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2664"/>
            <a:ext cx="9601200" cy="1078831"/>
          </a:xfrm>
        </p:spPr>
        <p:txBody>
          <a:bodyPr/>
          <a:lstStyle/>
          <a:p>
            <a:pPr algn="ctr"/>
            <a:r>
              <a:rPr lang="en-US" b="1" dirty="0" smtClean="0"/>
              <a:t>Mayan Religion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9601200" cy="51334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They were polytheistic, believed </a:t>
            </a:r>
            <a:r>
              <a:rPr lang="en-US" dirty="0"/>
              <a:t>in many </a:t>
            </a:r>
            <a:r>
              <a:rPr lang="en-US" dirty="0" smtClean="0"/>
              <a:t>gods.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Religion was at the heart of everything they did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</a:t>
            </a:r>
            <a:r>
              <a:rPr lang="en-US" dirty="0" smtClean="0"/>
              <a:t>elieved </a:t>
            </a:r>
            <a:r>
              <a:rPr lang="en-US" dirty="0"/>
              <a:t>in a heaven, an earth, and an </a:t>
            </a:r>
            <a:r>
              <a:rPr lang="en-US" dirty="0" smtClean="0"/>
              <a:t>underworld: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Heaven-</a:t>
            </a:r>
            <a:r>
              <a:rPr lang="en-US" i="0" dirty="0"/>
              <a:t>the home of the gods</a:t>
            </a:r>
            <a:r>
              <a:rPr lang="en-US" i="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Earth</a:t>
            </a:r>
            <a:r>
              <a:rPr lang="en-US" i="0" dirty="0" smtClean="0"/>
              <a:t>-was </a:t>
            </a:r>
            <a:r>
              <a:rPr lang="en-US" i="0" dirty="0"/>
              <a:t>for the living</a:t>
            </a:r>
            <a:r>
              <a:rPr lang="en-US" i="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Underworld</a:t>
            </a:r>
            <a:r>
              <a:rPr lang="en-US" i="0" dirty="0" smtClean="0"/>
              <a:t>-</a:t>
            </a:r>
            <a:r>
              <a:rPr lang="en-US" i="0" dirty="0"/>
              <a:t> place where demons lived. </a:t>
            </a:r>
            <a:endParaRPr lang="en-US" i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</a:t>
            </a:r>
            <a:r>
              <a:rPr lang="en-US" dirty="0" smtClean="0"/>
              <a:t>eld </a:t>
            </a:r>
            <a:r>
              <a:rPr lang="en-US" dirty="0"/>
              <a:t>many religious ceremonies to make sure the demons and other evil creatures who lived in the underworld stayed in the underworld.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4772" y="989553"/>
            <a:ext cx="3012407" cy="261695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http://mayas.mrdonn.org/religion.html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4476</TotalTime>
  <Words>555</Words>
  <Application>Microsoft Office PowerPoint</Application>
  <PresentationFormat>Widescreen</PresentationFormat>
  <Paragraphs>136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Franklin Gothic Book</vt:lpstr>
      <vt:lpstr>Wingdings</vt:lpstr>
      <vt:lpstr>Crop</vt:lpstr>
      <vt:lpstr>Mayan Society</vt:lpstr>
      <vt:lpstr>PowerPoint Presentation</vt:lpstr>
      <vt:lpstr>PowerPoint Presentation</vt:lpstr>
      <vt:lpstr>PowerPoint Presentation</vt:lpstr>
      <vt:lpstr>Mayan Social Classes</vt:lpstr>
      <vt:lpstr>Mayan Foods</vt:lpstr>
      <vt:lpstr>Mayan Women</vt:lpstr>
      <vt:lpstr>Mayan War</vt:lpstr>
      <vt:lpstr>Mayan Religion</vt:lpstr>
      <vt:lpstr>Mayan Inventions/Creations</vt:lpstr>
      <vt:lpstr>Test your knowledge</vt:lpstr>
      <vt:lpstr>Test your knowledge</vt:lpstr>
      <vt:lpstr>Test your knowledge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Clio Area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Mayan Society</dc:title>
  <dc:creator>Josh Taylor</dc:creator>
  <cp:lastModifiedBy>Josh Taylor</cp:lastModifiedBy>
  <cp:revision>22</cp:revision>
  <dcterms:created xsi:type="dcterms:W3CDTF">2018-04-13T14:40:16Z</dcterms:created>
  <dcterms:modified xsi:type="dcterms:W3CDTF">2018-04-16T17:16:31Z</dcterms:modified>
</cp:coreProperties>
</file>